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9"/>
  </p:notesMasterIdLst>
  <p:sldIdLst>
    <p:sldId id="256" r:id="rId2"/>
    <p:sldId id="390" r:id="rId3"/>
    <p:sldId id="396" r:id="rId4"/>
    <p:sldId id="434" r:id="rId5"/>
    <p:sldId id="391" r:id="rId6"/>
    <p:sldId id="393" r:id="rId7"/>
    <p:sldId id="288" r:id="rId8"/>
    <p:sldId id="366" r:id="rId9"/>
    <p:sldId id="319" r:id="rId10"/>
    <p:sldId id="310" r:id="rId11"/>
    <p:sldId id="311" r:id="rId12"/>
    <p:sldId id="313" r:id="rId13"/>
    <p:sldId id="315" r:id="rId14"/>
    <p:sldId id="316" r:id="rId15"/>
    <p:sldId id="363" r:id="rId16"/>
    <p:sldId id="362" r:id="rId17"/>
    <p:sldId id="364" r:id="rId18"/>
    <p:sldId id="397" r:id="rId19"/>
    <p:sldId id="368" r:id="rId20"/>
    <p:sldId id="386" r:id="rId21"/>
    <p:sldId id="387" r:id="rId22"/>
    <p:sldId id="358" r:id="rId23"/>
    <p:sldId id="318" r:id="rId24"/>
    <p:sldId id="417" r:id="rId25"/>
    <p:sldId id="338" r:id="rId26"/>
    <p:sldId id="395" r:id="rId27"/>
    <p:sldId id="340" r:id="rId28"/>
    <p:sldId id="353" r:id="rId29"/>
    <p:sldId id="341" r:id="rId30"/>
    <p:sldId id="342" r:id="rId31"/>
    <p:sldId id="344" r:id="rId32"/>
    <p:sldId id="354" r:id="rId33"/>
    <p:sldId id="343" r:id="rId34"/>
    <p:sldId id="345" r:id="rId35"/>
    <p:sldId id="346" r:id="rId36"/>
    <p:sldId id="355" r:id="rId37"/>
    <p:sldId id="347" r:id="rId38"/>
    <p:sldId id="348" r:id="rId39"/>
    <p:sldId id="349" r:id="rId40"/>
    <p:sldId id="356" r:id="rId41"/>
    <p:sldId id="350" r:id="rId42"/>
    <p:sldId id="351" r:id="rId43"/>
    <p:sldId id="352" r:id="rId44"/>
    <p:sldId id="418" r:id="rId45"/>
    <p:sldId id="357" r:id="rId46"/>
    <p:sldId id="260" r:id="rId47"/>
    <p:sldId id="371" r:id="rId48"/>
    <p:sldId id="370" r:id="rId49"/>
    <p:sldId id="261" r:id="rId50"/>
    <p:sldId id="262" r:id="rId51"/>
    <p:sldId id="265" r:id="rId52"/>
    <p:sldId id="293" r:id="rId53"/>
    <p:sldId id="266" r:id="rId54"/>
    <p:sldId id="419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427" r:id="rId63"/>
    <p:sldId id="428" r:id="rId64"/>
    <p:sldId id="429" r:id="rId65"/>
    <p:sldId id="430" r:id="rId66"/>
    <p:sldId id="431" r:id="rId67"/>
    <p:sldId id="432" r:id="rId68"/>
    <p:sldId id="433" r:id="rId69"/>
    <p:sldId id="294" r:id="rId70"/>
    <p:sldId id="295" r:id="rId71"/>
    <p:sldId id="268" r:id="rId72"/>
    <p:sldId id="290" r:id="rId73"/>
    <p:sldId id="291" r:id="rId74"/>
    <p:sldId id="398" r:id="rId75"/>
    <p:sldId id="369" r:id="rId76"/>
    <p:sldId id="378" r:id="rId77"/>
    <p:sldId id="264" r:id="rId78"/>
    <p:sldId id="272" r:id="rId79"/>
    <p:sldId id="274" r:id="rId80"/>
    <p:sldId id="373" r:id="rId81"/>
    <p:sldId id="379" r:id="rId82"/>
    <p:sldId id="380" r:id="rId83"/>
    <p:sldId id="381" r:id="rId84"/>
    <p:sldId id="372" r:id="rId85"/>
    <p:sldId id="374" r:id="rId86"/>
    <p:sldId id="375" r:id="rId87"/>
    <p:sldId id="415" r:id="rId88"/>
    <p:sldId id="400" r:id="rId89"/>
    <p:sldId id="399" r:id="rId90"/>
    <p:sldId id="401" r:id="rId91"/>
    <p:sldId id="402" r:id="rId92"/>
    <p:sldId id="403" r:id="rId93"/>
    <p:sldId id="404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2" r:id="rId102"/>
    <p:sldId id="376" r:id="rId103"/>
    <p:sldId id="296" r:id="rId104"/>
    <p:sldId id="416" r:id="rId105"/>
    <p:sldId id="297" r:id="rId106"/>
    <p:sldId id="298" r:id="rId107"/>
    <p:sldId id="299" r:id="rId108"/>
    <p:sldId id="300" r:id="rId109"/>
    <p:sldId id="301" r:id="rId110"/>
    <p:sldId id="302" r:id="rId111"/>
    <p:sldId id="303" r:id="rId112"/>
    <p:sldId id="304" r:id="rId113"/>
    <p:sldId id="305" r:id="rId114"/>
    <p:sldId id="306" r:id="rId115"/>
    <p:sldId id="307" r:id="rId116"/>
    <p:sldId id="308" r:id="rId117"/>
    <p:sldId id="413" r:id="rId118"/>
    <p:sldId id="360" r:id="rId119"/>
    <p:sldId id="361" r:id="rId120"/>
    <p:sldId id="323" r:id="rId121"/>
    <p:sldId id="322" r:id="rId122"/>
    <p:sldId id="324" r:id="rId123"/>
    <p:sldId id="325" r:id="rId124"/>
    <p:sldId id="326" r:id="rId125"/>
    <p:sldId id="327" r:id="rId126"/>
    <p:sldId id="328" r:id="rId127"/>
    <p:sldId id="414" r:id="rId128"/>
    <p:sldId id="330" r:id="rId129"/>
    <p:sldId id="331" r:id="rId130"/>
    <p:sldId id="332" r:id="rId131"/>
    <p:sldId id="333" r:id="rId132"/>
    <p:sldId id="334" r:id="rId133"/>
    <p:sldId id="383" r:id="rId134"/>
    <p:sldId id="289" r:id="rId135"/>
    <p:sldId id="276" r:id="rId136"/>
    <p:sldId id="278" r:id="rId137"/>
    <p:sldId id="277" r:id="rId138"/>
    <p:sldId id="279" r:id="rId139"/>
    <p:sldId id="280" r:id="rId140"/>
    <p:sldId id="281" r:id="rId141"/>
    <p:sldId id="275" r:id="rId142"/>
    <p:sldId id="336" r:id="rId143"/>
    <p:sldId id="335" r:id="rId144"/>
    <p:sldId id="388" r:id="rId145"/>
    <p:sldId id="394" r:id="rId146"/>
    <p:sldId id="384" r:id="rId147"/>
    <p:sldId id="385" r:id="rId1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76"/>
    <p:restoredTop sz="84003"/>
  </p:normalViewPr>
  <p:slideViewPr>
    <p:cSldViewPr snapToGrid="0">
      <p:cViewPr varScale="1">
        <p:scale>
          <a:sx n="100" d="100"/>
          <a:sy n="100" d="100"/>
        </p:scale>
        <p:origin x="1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0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1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Grace Hopper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8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142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2.wdp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tif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2.wdp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5A98779-9873-E643-BD6F-34121219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655" y="5480934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4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62101" y="2826454"/>
            <a:ext cx="4063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681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5A98779-9873-E643-BD6F-34121219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655" y="5480934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4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092201" y="3944054"/>
            <a:ext cx="304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CEB60-88F0-9447-9FD1-AF6557FE4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167" y="25141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6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915811" y="2013654"/>
            <a:ext cx="355459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310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98601" y="2864554"/>
            <a:ext cx="41656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905001" y="3135487"/>
            <a:ext cx="23495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993901" y="3386665"/>
            <a:ext cx="1384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73201" y="3668888"/>
            <a:ext cx="4318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49401" y="2850443"/>
            <a:ext cx="41275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968501" y="3076221"/>
            <a:ext cx="2298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019301" y="3386666"/>
            <a:ext cx="14351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98601" y="2867377"/>
            <a:ext cx="41529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968501" y="3118555"/>
            <a:ext cx="2273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057401" y="3386667"/>
            <a:ext cx="13208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24001" y="2851856"/>
            <a:ext cx="40894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49401" y="4205112"/>
            <a:ext cx="21336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47A406-D869-F345-945F-19D4339D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030111" y="4509912"/>
            <a:ext cx="43039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47A406-D869-F345-945F-19D4339D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57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 err="1">
                <a:latin typeface="Ubuntu Mono" charset="0"/>
              </a:rPr>
              <a:t>turnRight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8701" y="2009279"/>
            <a:ext cx="34290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85901" y="2576438"/>
            <a:ext cx="2273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73201" y="3386666"/>
            <a:ext cx="4203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19301" y="3664459"/>
            <a:ext cx="1409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93901" y="3942252"/>
            <a:ext cx="2235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36701" y="4208470"/>
            <a:ext cx="3556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11111" y="3395670"/>
            <a:ext cx="42403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43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32001" y="3676035"/>
            <a:ext cx="1409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This is incredibly important!</a:t>
            </a:r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32001" y="3942253"/>
            <a:ext cx="2235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98601" y="4196896"/>
            <a:ext cx="393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98601" y="3375094"/>
            <a:ext cx="4140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place a first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41401" y="4506037"/>
            <a:ext cx="3810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3"/>
          <p:cNvSpPr txBox="1">
            <a:spLocks noChangeArrowheads="1"/>
          </p:cNvSpPr>
          <p:nvPr/>
        </p:nvSpPr>
        <p:spPr bwMode="auto">
          <a:xfrm>
            <a:off x="3231397" y="1104254"/>
            <a:ext cx="5438775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>
                <a:solidFill>
                  <a:srgbClr val="010000"/>
                </a:solidFill>
                <a:latin typeface="Arial" charset="0"/>
              </a:rPr>
              <a:t>A program executes one line at a time.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3500" dirty="0">
              <a:solidFill>
                <a:srgbClr val="010000"/>
              </a:solidFill>
              <a:latin typeface="Aria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>
                <a:solidFill>
                  <a:srgbClr val="010000"/>
                </a:solidFill>
                <a:latin typeface="Arial" charset="0"/>
              </a:rPr>
              <a:t>The while loop checks its condition only at the start of the code block and before repeating.</a:t>
            </a:r>
            <a:endParaRPr kumimoji="0" lang="en-US" altLang="x-none" sz="3500" i="1" dirty="0">
              <a:solidFill>
                <a:srgbClr val="010000"/>
              </a:solidFill>
              <a:latin typeface="Arial" charset="0"/>
            </a:endParaRP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80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Repeat Process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For Loop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While Loop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 how many times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Don</a:t>
            </a:r>
            <a:r>
              <a:rPr lang="uk-UA" sz="2400" b="1" dirty="0"/>
              <a:t>’</a:t>
            </a:r>
            <a:r>
              <a:rPr lang="en-US" sz="2400" b="1" dirty="0"/>
              <a:t>t</a:t>
            </a:r>
            <a:r>
              <a:rPr lang="en-US" sz="2400" dirty="0"/>
              <a:t> know how many times</a:t>
            </a:r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run if condition is true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youLikeBeyonce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makeSomeNoise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safeMove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invertBeeper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>
                <a:latin typeface="Courier"/>
                <a:cs typeface="Courier"/>
              </a:rPr>
              <a:t>invertBeeper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beepersPresent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After:</a:t>
            </a:r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programs that use loops and conditions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" y="937549"/>
            <a:ext cx="4727432" cy="561950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Examples and Practice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86673" y="3483980"/>
            <a:ext cx="821803" cy="6366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960698"/>
            <a:ext cx="4727433" cy="56195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4613" y="1390892"/>
            <a:ext cx="1167114" cy="1363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67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2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Methods are defined one after another</a:t>
            </a: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329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58000" y="1735417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84205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158" y="4411731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38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Install Eclipse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8" y="1709870"/>
            <a:ext cx="7060556" cy="165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6511" y="4259484"/>
            <a:ext cx="5304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Special Eclipse office hours </a:t>
            </a:r>
          </a:p>
          <a:p>
            <a:pPr algn="ctr"/>
            <a:r>
              <a:rPr lang="en-US" sz="3600" dirty="0"/>
              <a:t>LAIR, Tonight 7-9pm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8604F-00FD-3C43-9464-42C1E0016434}"/>
              </a:ext>
            </a:extLst>
          </p:cNvPr>
          <p:cNvSpPr txBox="1"/>
          <p:nvPr/>
        </p:nvSpPr>
        <p:spPr>
          <a:xfrm>
            <a:off x="2819400" y="5969000"/>
            <a:ext cx="356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Bottom floor of </a:t>
            </a:r>
            <a:r>
              <a:rPr lang="en-US" sz="2400" dirty="0" err="1"/>
              <a:t>Tresidder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004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programs that use loops and conditions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65669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Loops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2391" y="4823541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While 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Loops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001200" y="4537446"/>
            <a:ext cx="4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If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805738" y="3491089"/>
            <a:ext cx="116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If/Else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7967" y="1375650"/>
            <a:ext cx="129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Control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Flow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Control Flow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827690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For loops,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loops,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repeat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(99)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</a:p>
        </p:txBody>
      </p:sp>
    </p:spTree>
    <p:extLst>
      <p:ext uri="{BB962C8B-B14F-4D97-AF65-F5344CB8AC3E}">
        <p14:creationId xmlns:p14="http://schemas.microsoft.com/office/powerpoint/2010/main" val="322523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“for loop” repeats the code </a:t>
            </a:r>
            <a:r>
              <a:rPr lang="en-US" sz="220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1346201" y="1727699"/>
            <a:ext cx="29591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1803401" y="1970768"/>
            <a:ext cx="4051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209801" y="2260135"/>
            <a:ext cx="1981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Assignment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30" y="1284790"/>
            <a:ext cx="2300441" cy="2866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4" y="4914900"/>
            <a:ext cx="7505700" cy="19431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5BC0195-E69D-3042-A173-4D1755031061}"/>
              </a:ext>
            </a:extLst>
          </p:cNvPr>
          <p:cNvSpPr/>
          <p:nvPr/>
        </p:nvSpPr>
        <p:spPr>
          <a:xfrm>
            <a:off x="6798074" y="5295900"/>
            <a:ext cx="1672826" cy="1562100"/>
          </a:xfrm>
          <a:custGeom>
            <a:avLst/>
            <a:gdLst>
              <a:gd name="connsiteX0" fmla="*/ 1533126 w 1672826"/>
              <a:gd name="connsiteY0" fmla="*/ 114300 h 1562100"/>
              <a:gd name="connsiteX1" fmla="*/ 1444226 w 1672826"/>
              <a:gd name="connsiteY1" fmla="*/ 88900 h 1562100"/>
              <a:gd name="connsiteX2" fmla="*/ 1304526 w 1672826"/>
              <a:gd name="connsiteY2" fmla="*/ 63500 h 1562100"/>
              <a:gd name="connsiteX3" fmla="*/ 1075926 w 1672826"/>
              <a:gd name="connsiteY3" fmla="*/ 25400 h 1562100"/>
              <a:gd name="connsiteX4" fmla="*/ 821926 w 1672826"/>
              <a:gd name="connsiteY4" fmla="*/ 0 h 1562100"/>
              <a:gd name="connsiteX5" fmla="*/ 440926 w 1672826"/>
              <a:gd name="connsiteY5" fmla="*/ 12700 h 1562100"/>
              <a:gd name="connsiteX6" fmla="*/ 339326 w 1672826"/>
              <a:gd name="connsiteY6" fmla="*/ 76200 h 1562100"/>
              <a:gd name="connsiteX7" fmla="*/ 301226 w 1672826"/>
              <a:gd name="connsiteY7" fmla="*/ 101600 h 1562100"/>
              <a:gd name="connsiteX8" fmla="*/ 225026 w 1672826"/>
              <a:gd name="connsiteY8" fmla="*/ 190500 h 1562100"/>
              <a:gd name="connsiteX9" fmla="*/ 98026 w 1672826"/>
              <a:gd name="connsiteY9" fmla="*/ 368300 h 1562100"/>
              <a:gd name="connsiteX10" fmla="*/ 72626 w 1672826"/>
              <a:gd name="connsiteY10" fmla="*/ 406400 h 1562100"/>
              <a:gd name="connsiteX11" fmla="*/ 47226 w 1672826"/>
              <a:gd name="connsiteY11" fmla="*/ 495300 h 1562100"/>
              <a:gd name="connsiteX12" fmla="*/ 21826 w 1672826"/>
              <a:gd name="connsiteY12" fmla="*/ 571500 h 1562100"/>
              <a:gd name="connsiteX13" fmla="*/ 21826 w 1672826"/>
              <a:gd name="connsiteY13" fmla="*/ 1168400 h 1562100"/>
              <a:gd name="connsiteX14" fmla="*/ 72626 w 1672826"/>
              <a:gd name="connsiteY14" fmla="*/ 1244600 h 1562100"/>
              <a:gd name="connsiteX15" fmla="*/ 98026 w 1672826"/>
              <a:gd name="connsiteY15" fmla="*/ 1282700 h 1562100"/>
              <a:gd name="connsiteX16" fmla="*/ 136126 w 1672826"/>
              <a:gd name="connsiteY16" fmla="*/ 1333500 h 1562100"/>
              <a:gd name="connsiteX17" fmla="*/ 161526 w 1672826"/>
              <a:gd name="connsiteY17" fmla="*/ 1371600 h 1562100"/>
              <a:gd name="connsiteX18" fmla="*/ 212326 w 1672826"/>
              <a:gd name="connsiteY18" fmla="*/ 1409700 h 1562100"/>
              <a:gd name="connsiteX19" fmla="*/ 288526 w 1672826"/>
              <a:gd name="connsiteY19" fmla="*/ 1460500 h 1562100"/>
              <a:gd name="connsiteX20" fmla="*/ 339326 w 1672826"/>
              <a:gd name="connsiteY20" fmla="*/ 1473200 h 1562100"/>
              <a:gd name="connsiteX21" fmla="*/ 402826 w 1672826"/>
              <a:gd name="connsiteY21" fmla="*/ 1485900 h 1562100"/>
              <a:gd name="connsiteX22" fmla="*/ 440926 w 1672826"/>
              <a:gd name="connsiteY22" fmla="*/ 1498600 h 1562100"/>
              <a:gd name="connsiteX23" fmla="*/ 567926 w 1672826"/>
              <a:gd name="connsiteY23" fmla="*/ 1524000 h 1562100"/>
              <a:gd name="connsiteX24" fmla="*/ 669526 w 1672826"/>
              <a:gd name="connsiteY24" fmla="*/ 1549400 h 1562100"/>
              <a:gd name="connsiteX25" fmla="*/ 783826 w 1672826"/>
              <a:gd name="connsiteY25" fmla="*/ 1562100 h 1562100"/>
              <a:gd name="connsiteX26" fmla="*/ 987026 w 1672826"/>
              <a:gd name="connsiteY26" fmla="*/ 1549400 h 1562100"/>
              <a:gd name="connsiteX27" fmla="*/ 1063226 w 1672826"/>
              <a:gd name="connsiteY27" fmla="*/ 1524000 h 1562100"/>
              <a:gd name="connsiteX28" fmla="*/ 1101326 w 1672826"/>
              <a:gd name="connsiteY28" fmla="*/ 1511300 h 1562100"/>
              <a:gd name="connsiteX29" fmla="*/ 1152126 w 1672826"/>
              <a:gd name="connsiteY29" fmla="*/ 1498600 h 1562100"/>
              <a:gd name="connsiteX30" fmla="*/ 1241026 w 1672826"/>
              <a:gd name="connsiteY30" fmla="*/ 1447800 h 1562100"/>
              <a:gd name="connsiteX31" fmla="*/ 1279126 w 1672826"/>
              <a:gd name="connsiteY31" fmla="*/ 1435100 h 1562100"/>
              <a:gd name="connsiteX32" fmla="*/ 1431526 w 1672826"/>
              <a:gd name="connsiteY32" fmla="*/ 1295400 h 1562100"/>
              <a:gd name="connsiteX33" fmla="*/ 1495026 w 1672826"/>
              <a:gd name="connsiteY33" fmla="*/ 1193800 h 1562100"/>
              <a:gd name="connsiteX34" fmla="*/ 1571226 w 1672826"/>
              <a:gd name="connsiteY34" fmla="*/ 1092200 h 1562100"/>
              <a:gd name="connsiteX35" fmla="*/ 1622026 w 1672826"/>
              <a:gd name="connsiteY35" fmla="*/ 1016000 h 1562100"/>
              <a:gd name="connsiteX36" fmla="*/ 1634726 w 1672826"/>
              <a:gd name="connsiteY36" fmla="*/ 965200 h 1562100"/>
              <a:gd name="connsiteX37" fmla="*/ 1647426 w 1672826"/>
              <a:gd name="connsiteY37" fmla="*/ 927100 h 1562100"/>
              <a:gd name="connsiteX38" fmla="*/ 1672826 w 1672826"/>
              <a:gd name="connsiteY38" fmla="*/ 800100 h 1562100"/>
              <a:gd name="connsiteX39" fmla="*/ 1660126 w 1672826"/>
              <a:gd name="connsiteY39" fmla="*/ 533400 h 1562100"/>
              <a:gd name="connsiteX40" fmla="*/ 1647426 w 1672826"/>
              <a:gd name="connsiteY40" fmla="*/ 482600 h 1562100"/>
              <a:gd name="connsiteX41" fmla="*/ 1634726 w 1672826"/>
              <a:gd name="connsiteY41" fmla="*/ 419100 h 1562100"/>
              <a:gd name="connsiteX42" fmla="*/ 1609326 w 1672826"/>
              <a:gd name="connsiteY42" fmla="*/ 342900 h 1562100"/>
              <a:gd name="connsiteX43" fmla="*/ 1558526 w 1672826"/>
              <a:gd name="connsiteY43" fmla="*/ 228600 h 1562100"/>
              <a:gd name="connsiteX44" fmla="*/ 1507726 w 1672826"/>
              <a:gd name="connsiteY44" fmla="*/ 152400 h 1562100"/>
              <a:gd name="connsiteX45" fmla="*/ 1406126 w 1672826"/>
              <a:gd name="connsiteY45" fmla="*/ 38100 h 1562100"/>
              <a:gd name="connsiteX46" fmla="*/ 1368026 w 1672826"/>
              <a:gd name="connsiteY46" fmla="*/ 12700 h 1562100"/>
              <a:gd name="connsiteX47" fmla="*/ 1317226 w 1672826"/>
              <a:gd name="connsiteY47" fmla="*/ 1270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72826" h="1562100">
                <a:moveTo>
                  <a:pt x="1533126" y="114300"/>
                </a:moveTo>
                <a:cubicBezTo>
                  <a:pt x="1503493" y="105833"/>
                  <a:pt x="1474125" y="96375"/>
                  <a:pt x="1444226" y="88900"/>
                </a:cubicBezTo>
                <a:cubicBezTo>
                  <a:pt x="1370759" y="70533"/>
                  <a:pt x="1383786" y="80484"/>
                  <a:pt x="1304526" y="63500"/>
                </a:cubicBezTo>
                <a:cubicBezTo>
                  <a:pt x="1117004" y="23317"/>
                  <a:pt x="1292076" y="47015"/>
                  <a:pt x="1075926" y="25400"/>
                </a:cubicBezTo>
                <a:cubicBezTo>
                  <a:pt x="973472" y="-213"/>
                  <a:pt x="987391" y="0"/>
                  <a:pt x="821926" y="0"/>
                </a:cubicBezTo>
                <a:cubicBezTo>
                  <a:pt x="694855" y="0"/>
                  <a:pt x="567926" y="8467"/>
                  <a:pt x="440926" y="12700"/>
                </a:cubicBezTo>
                <a:cubicBezTo>
                  <a:pt x="361363" y="52481"/>
                  <a:pt x="416263" y="21245"/>
                  <a:pt x="339326" y="76200"/>
                </a:cubicBezTo>
                <a:cubicBezTo>
                  <a:pt x="326906" y="85072"/>
                  <a:pt x="312815" y="91667"/>
                  <a:pt x="301226" y="101600"/>
                </a:cubicBezTo>
                <a:cubicBezTo>
                  <a:pt x="236869" y="156763"/>
                  <a:pt x="265471" y="136573"/>
                  <a:pt x="225026" y="190500"/>
                </a:cubicBezTo>
                <a:cubicBezTo>
                  <a:pt x="105918" y="349310"/>
                  <a:pt x="256331" y="130843"/>
                  <a:pt x="98026" y="368300"/>
                </a:cubicBezTo>
                <a:cubicBezTo>
                  <a:pt x="89559" y="381000"/>
                  <a:pt x="77453" y="391920"/>
                  <a:pt x="72626" y="406400"/>
                </a:cubicBezTo>
                <a:cubicBezTo>
                  <a:pt x="29945" y="534443"/>
                  <a:pt x="95066" y="335832"/>
                  <a:pt x="47226" y="495300"/>
                </a:cubicBezTo>
                <a:cubicBezTo>
                  <a:pt x="39533" y="520945"/>
                  <a:pt x="21826" y="571500"/>
                  <a:pt x="21826" y="571500"/>
                </a:cubicBezTo>
                <a:cubicBezTo>
                  <a:pt x="-724" y="796996"/>
                  <a:pt x="-13170" y="867435"/>
                  <a:pt x="21826" y="1168400"/>
                </a:cubicBezTo>
                <a:cubicBezTo>
                  <a:pt x="25352" y="1198723"/>
                  <a:pt x="55693" y="1219200"/>
                  <a:pt x="72626" y="1244600"/>
                </a:cubicBezTo>
                <a:cubicBezTo>
                  <a:pt x="81093" y="1257300"/>
                  <a:pt x="88868" y="1270489"/>
                  <a:pt x="98026" y="1282700"/>
                </a:cubicBezTo>
                <a:cubicBezTo>
                  <a:pt x="110726" y="1299633"/>
                  <a:pt x="123823" y="1316276"/>
                  <a:pt x="136126" y="1333500"/>
                </a:cubicBezTo>
                <a:cubicBezTo>
                  <a:pt x="144998" y="1345920"/>
                  <a:pt x="150733" y="1360807"/>
                  <a:pt x="161526" y="1371600"/>
                </a:cubicBezTo>
                <a:cubicBezTo>
                  <a:pt x="176493" y="1386567"/>
                  <a:pt x="194986" y="1397562"/>
                  <a:pt x="212326" y="1409700"/>
                </a:cubicBezTo>
                <a:cubicBezTo>
                  <a:pt x="237335" y="1427206"/>
                  <a:pt x="258910" y="1453096"/>
                  <a:pt x="288526" y="1460500"/>
                </a:cubicBezTo>
                <a:cubicBezTo>
                  <a:pt x="305459" y="1464733"/>
                  <a:pt x="322287" y="1469414"/>
                  <a:pt x="339326" y="1473200"/>
                </a:cubicBezTo>
                <a:cubicBezTo>
                  <a:pt x="360398" y="1477883"/>
                  <a:pt x="381885" y="1480665"/>
                  <a:pt x="402826" y="1485900"/>
                </a:cubicBezTo>
                <a:cubicBezTo>
                  <a:pt x="415813" y="1489147"/>
                  <a:pt x="427882" y="1495590"/>
                  <a:pt x="440926" y="1498600"/>
                </a:cubicBezTo>
                <a:cubicBezTo>
                  <a:pt x="482992" y="1508308"/>
                  <a:pt x="526043" y="1513529"/>
                  <a:pt x="567926" y="1524000"/>
                </a:cubicBezTo>
                <a:cubicBezTo>
                  <a:pt x="601793" y="1532467"/>
                  <a:pt x="634831" y="1545545"/>
                  <a:pt x="669526" y="1549400"/>
                </a:cubicBezTo>
                <a:lnTo>
                  <a:pt x="783826" y="1562100"/>
                </a:lnTo>
                <a:cubicBezTo>
                  <a:pt x="851559" y="1557867"/>
                  <a:pt x="919783" y="1558570"/>
                  <a:pt x="987026" y="1549400"/>
                </a:cubicBezTo>
                <a:cubicBezTo>
                  <a:pt x="1013554" y="1545782"/>
                  <a:pt x="1037826" y="1532467"/>
                  <a:pt x="1063226" y="1524000"/>
                </a:cubicBezTo>
                <a:cubicBezTo>
                  <a:pt x="1075926" y="1519767"/>
                  <a:pt x="1088339" y="1514547"/>
                  <a:pt x="1101326" y="1511300"/>
                </a:cubicBezTo>
                <a:cubicBezTo>
                  <a:pt x="1118259" y="1507067"/>
                  <a:pt x="1135783" y="1504729"/>
                  <a:pt x="1152126" y="1498600"/>
                </a:cubicBezTo>
                <a:cubicBezTo>
                  <a:pt x="1241187" y="1465202"/>
                  <a:pt x="1167333" y="1484646"/>
                  <a:pt x="1241026" y="1447800"/>
                </a:cubicBezTo>
                <a:cubicBezTo>
                  <a:pt x="1253000" y="1441813"/>
                  <a:pt x="1266426" y="1439333"/>
                  <a:pt x="1279126" y="1435100"/>
                </a:cubicBezTo>
                <a:cubicBezTo>
                  <a:pt x="1330776" y="1396363"/>
                  <a:pt x="1399735" y="1348385"/>
                  <a:pt x="1431526" y="1295400"/>
                </a:cubicBezTo>
                <a:cubicBezTo>
                  <a:pt x="1450384" y="1263969"/>
                  <a:pt x="1472687" y="1224515"/>
                  <a:pt x="1495026" y="1193800"/>
                </a:cubicBezTo>
                <a:cubicBezTo>
                  <a:pt x="1519925" y="1159564"/>
                  <a:pt x="1547744" y="1127423"/>
                  <a:pt x="1571226" y="1092200"/>
                </a:cubicBezTo>
                <a:lnTo>
                  <a:pt x="1622026" y="1016000"/>
                </a:lnTo>
                <a:cubicBezTo>
                  <a:pt x="1626259" y="999067"/>
                  <a:pt x="1629931" y="981983"/>
                  <a:pt x="1634726" y="965200"/>
                </a:cubicBezTo>
                <a:cubicBezTo>
                  <a:pt x="1638404" y="952328"/>
                  <a:pt x="1644416" y="940144"/>
                  <a:pt x="1647426" y="927100"/>
                </a:cubicBezTo>
                <a:cubicBezTo>
                  <a:pt x="1657134" y="885034"/>
                  <a:pt x="1672826" y="800100"/>
                  <a:pt x="1672826" y="800100"/>
                </a:cubicBezTo>
                <a:cubicBezTo>
                  <a:pt x="1668593" y="711200"/>
                  <a:pt x="1667223" y="622117"/>
                  <a:pt x="1660126" y="533400"/>
                </a:cubicBezTo>
                <a:cubicBezTo>
                  <a:pt x="1658734" y="516001"/>
                  <a:pt x="1651212" y="499639"/>
                  <a:pt x="1647426" y="482600"/>
                </a:cubicBezTo>
                <a:cubicBezTo>
                  <a:pt x="1642743" y="461528"/>
                  <a:pt x="1640406" y="439925"/>
                  <a:pt x="1634726" y="419100"/>
                </a:cubicBezTo>
                <a:cubicBezTo>
                  <a:pt x="1627681" y="393269"/>
                  <a:pt x="1619270" y="367759"/>
                  <a:pt x="1609326" y="342900"/>
                </a:cubicBezTo>
                <a:cubicBezTo>
                  <a:pt x="1594040" y="304684"/>
                  <a:pt x="1579883" y="264195"/>
                  <a:pt x="1558526" y="228600"/>
                </a:cubicBezTo>
                <a:cubicBezTo>
                  <a:pt x="1542820" y="202423"/>
                  <a:pt x="1524659" y="177800"/>
                  <a:pt x="1507726" y="152400"/>
                </a:cubicBezTo>
                <a:cubicBezTo>
                  <a:pt x="1477187" y="106591"/>
                  <a:pt x="1458322" y="72897"/>
                  <a:pt x="1406126" y="38100"/>
                </a:cubicBezTo>
                <a:cubicBezTo>
                  <a:pt x="1393426" y="29633"/>
                  <a:pt x="1382702" y="16893"/>
                  <a:pt x="1368026" y="12700"/>
                </a:cubicBezTo>
                <a:cubicBezTo>
                  <a:pt x="1351744" y="8048"/>
                  <a:pt x="1334159" y="12700"/>
                  <a:pt x="1317226" y="1270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8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197101" y="2561077"/>
            <a:ext cx="1257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273301" y="2815719"/>
            <a:ext cx="1727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7030A0"/>
                </a:solidFill>
              </a:rPr>
              <a:t>First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816101" y="1982342"/>
            <a:ext cx="40767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Second</a:t>
            </a:r>
            <a:r>
              <a:rPr lang="en-US" sz="2400" dirty="0">
                <a:solidFill>
                  <a:srgbClr val="7030A0"/>
                </a:solidFill>
              </a:rPr>
              <a:t>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247901" y="2260135"/>
            <a:ext cx="18796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Second</a:t>
            </a:r>
            <a:r>
              <a:rPr lang="en-US" sz="2400" dirty="0">
                <a:solidFill>
                  <a:srgbClr val="7030A0"/>
                </a:solidFill>
              </a:rPr>
              <a:t>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260601" y="2514778"/>
            <a:ext cx="11938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Second</a:t>
            </a:r>
            <a:r>
              <a:rPr lang="en-US" sz="2400" dirty="0">
                <a:solidFill>
                  <a:srgbClr val="7030A0"/>
                </a:solidFill>
              </a:rPr>
              <a:t>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235201" y="2804145"/>
            <a:ext cx="18034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Second</a:t>
            </a:r>
            <a:r>
              <a:rPr lang="en-US" sz="2400" dirty="0">
                <a:solidFill>
                  <a:srgbClr val="7030A0"/>
                </a:solidFill>
              </a:rPr>
              <a:t> 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778001" y="1959193"/>
            <a:ext cx="4140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Third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184401" y="2271710"/>
            <a:ext cx="1981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Third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222501" y="2537928"/>
            <a:ext cx="12319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Third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222500" y="2815720"/>
            <a:ext cx="18034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Third </a:t>
            </a:r>
            <a:r>
              <a:rPr lang="en-US" sz="2400" dirty="0">
                <a:solidFill>
                  <a:srgbClr val="7030A0"/>
                </a:solidFill>
              </a:rPr>
              <a:t>time 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4E2CCE-D904-8047-A385-4D5E7725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79" y="119086"/>
            <a:ext cx="7321021" cy="26012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3F6117-9378-E343-82A9-9C5230B53C64}"/>
              </a:ext>
            </a:extLst>
          </p:cNvPr>
          <p:cNvSpPr/>
          <p:nvPr/>
        </p:nvSpPr>
        <p:spPr>
          <a:xfrm>
            <a:off x="4216400" y="876300"/>
            <a:ext cx="2082800" cy="128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D222EFA-2296-B842-8EBB-34B3DF5C018A}"/>
              </a:ext>
            </a:extLst>
          </p:cNvPr>
          <p:cNvSpPr txBox="1">
            <a:spLocks noChangeArrowheads="1"/>
          </p:cNvSpPr>
          <p:nvPr/>
        </p:nvSpPr>
        <p:spPr>
          <a:xfrm rot="16200000">
            <a:off x="-4198806" y="2884148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Late Days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25ECA-A6D0-054E-860C-8CCCA8DF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80" y="2594902"/>
            <a:ext cx="7315200" cy="4263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540B3-11A1-904F-8A01-284D62D5EE32}"/>
              </a:ext>
            </a:extLst>
          </p:cNvPr>
          <p:cNvSpPr txBox="1"/>
          <p:nvPr/>
        </p:nvSpPr>
        <p:spPr>
          <a:xfrm>
            <a:off x="6420381" y="3266464"/>
            <a:ext cx="184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36FF"/>
                </a:solidFill>
                <a:latin typeface="Chalkboard" panose="03050602040202020205" pitchFamily="66" charset="77"/>
              </a:rPr>
              <a:t>Assn due at 11am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FC846-CD13-C943-AD9D-29DFD4A8A624}"/>
              </a:ext>
            </a:extLst>
          </p:cNvPr>
          <p:cNvSpPr txBox="1"/>
          <p:nvPr/>
        </p:nvSpPr>
        <p:spPr>
          <a:xfrm>
            <a:off x="2051580" y="5565164"/>
            <a:ext cx="164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36FF"/>
                </a:solidFill>
                <a:latin typeface="Chalkboard" panose="03050602040202020205" pitchFamily="66" charset="77"/>
              </a:rPr>
              <a:t>1 Late 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0C470-8966-8A42-AC45-008DB9F74549}"/>
              </a:ext>
            </a:extLst>
          </p:cNvPr>
          <p:cNvSpPr txBox="1"/>
          <p:nvPr/>
        </p:nvSpPr>
        <p:spPr>
          <a:xfrm>
            <a:off x="4197880" y="5590564"/>
            <a:ext cx="183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36FF"/>
                </a:solidFill>
                <a:latin typeface="Chalkboard" panose="03050602040202020205" pitchFamily="66" charset="77"/>
              </a:rPr>
              <a:t>2 Late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148E2-F5E9-1946-B8B8-1F5BB3C77685}"/>
              </a:ext>
            </a:extLst>
          </p:cNvPr>
          <p:cNvSpPr txBox="1"/>
          <p:nvPr/>
        </p:nvSpPr>
        <p:spPr>
          <a:xfrm>
            <a:off x="6299200" y="4919008"/>
            <a:ext cx="219128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halkboard" panose="03050602040202020205" pitchFamily="66" charset="77"/>
              </a:rPr>
              <a:t>Don’t accept submissions that are more than 1 week 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9EA60-186D-FE41-95DE-59F9482ED66A}"/>
              </a:ext>
            </a:extLst>
          </p:cNvPr>
          <p:cNvSpPr txBox="1"/>
          <p:nvPr/>
        </p:nvSpPr>
        <p:spPr>
          <a:xfrm>
            <a:off x="4197881" y="1120164"/>
            <a:ext cx="18415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336FF"/>
                </a:solidFill>
                <a:latin typeface="Chalkboard" panose="03050602040202020205" pitchFamily="66" charset="77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29440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752600" y="1993918"/>
            <a:ext cx="4178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Fourth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209800" y="2260136"/>
            <a:ext cx="19304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Fourth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235200" y="2561077"/>
            <a:ext cx="12065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Fourth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273300" y="2815720"/>
            <a:ext cx="17399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Fourth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1282700" y="3361820"/>
            <a:ext cx="4445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7030A0"/>
                </a:solidFill>
              </a:rPr>
              <a:t>Fourth </a:t>
            </a:r>
            <a:r>
              <a:rPr lang="en-US" sz="2400">
                <a:solidFill>
                  <a:srgbClr val="7030A0"/>
                </a:solidFill>
              </a:rPr>
              <a:t>time </a:t>
            </a:r>
            <a:r>
              <a:rPr lang="en-US" sz="2400" dirty="0">
                <a:solidFill>
                  <a:srgbClr val="7030A0"/>
                </a:solidFill>
              </a:rPr>
              <a:t>through the loop</a:t>
            </a:r>
          </a:p>
        </p:txBody>
      </p:sp>
    </p:spTree>
    <p:extLst>
      <p:ext uri="{BB962C8B-B14F-4D97-AF65-F5344CB8AC3E}">
        <p14:creationId xmlns:p14="http://schemas.microsoft.com/office/powerpoint/2010/main" val="246502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Exciting!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34" name="Freeform 33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85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super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karel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has a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few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more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commands</a:t>
            </a:r>
            <a:endParaRPr lang="da-DK" dirty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turnRight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turnAround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paintCorner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i="1" dirty="0">
                <a:solidFill>
                  <a:srgbClr val="0336FF"/>
                </a:solidFill>
                <a:latin typeface="Monaco" charset="0"/>
              </a:rPr>
              <a:t>BLUE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28" name="Freeform 27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5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7" y="922757"/>
            <a:ext cx="7063853" cy="55995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Feedback on Progress</a:t>
            </a:r>
          </a:p>
        </p:txBody>
      </p:sp>
    </p:spTree>
    <p:extLst>
      <p:ext uri="{BB962C8B-B14F-4D97-AF65-F5344CB8AC3E}">
        <p14:creationId xmlns:p14="http://schemas.microsoft.com/office/powerpoint/2010/main" val="733531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1383" y="960699"/>
            <a:ext cx="215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336FF"/>
                </a:solidFill>
              </a:rPr>
              <a:t>Try and solve it!</a:t>
            </a: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F8DC6-D1C4-E549-86C7-98DA27D2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96" y="4089400"/>
            <a:ext cx="4435604" cy="24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2807A-C3BA-944A-802E-913CBB1C9E82}"/>
              </a:ext>
            </a:extLst>
          </p:cNvPr>
          <p:cNvGrpSpPr/>
          <p:nvPr/>
        </p:nvGrpSpPr>
        <p:grpSpPr>
          <a:xfrm>
            <a:off x="1557438" y="55397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BD13E-C376-2944-9BDD-EE0E0D4ED1A2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467F2F-4D78-E34B-BB4D-C405668FB245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049" y="52137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016001" y="2013654"/>
            <a:ext cx="3428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6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2807A-C3BA-944A-802E-913CBB1C9E82}"/>
              </a:ext>
            </a:extLst>
          </p:cNvPr>
          <p:cNvGrpSpPr/>
          <p:nvPr/>
        </p:nvGrpSpPr>
        <p:grpSpPr>
          <a:xfrm>
            <a:off x="1557438" y="55397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BD13E-C376-2944-9BDD-EE0E0D4ED1A2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467F2F-4D78-E34B-BB4D-C405668FB245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049" y="52137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549401" y="2267654"/>
            <a:ext cx="4952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34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2807A-C3BA-944A-802E-913CBB1C9E82}"/>
              </a:ext>
            </a:extLst>
          </p:cNvPr>
          <p:cNvGrpSpPr/>
          <p:nvPr/>
        </p:nvGrpSpPr>
        <p:grpSpPr>
          <a:xfrm>
            <a:off x="1557438" y="55397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BD13E-C376-2944-9BDD-EE0E0D4ED1A2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467F2F-4D78-E34B-BB4D-C405668FB245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049" y="52137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549401" y="2267654"/>
            <a:ext cx="4952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2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4230505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2807A-C3BA-944A-802E-913CBB1C9E82}"/>
              </a:ext>
            </a:extLst>
          </p:cNvPr>
          <p:cNvGrpSpPr/>
          <p:nvPr/>
        </p:nvGrpSpPr>
        <p:grpSpPr>
          <a:xfrm>
            <a:off x="1557438" y="55397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BD13E-C376-2944-9BDD-EE0E0D4ED1A2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467F2F-4D78-E34B-BB4D-C405668FB245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049" y="52137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55801" y="2547054"/>
            <a:ext cx="23621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2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23488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72807A-C3BA-944A-802E-913CBB1C9E82}"/>
              </a:ext>
            </a:extLst>
          </p:cNvPr>
          <p:cNvGrpSpPr/>
          <p:nvPr/>
        </p:nvGrpSpPr>
        <p:grpSpPr>
          <a:xfrm>
            <a:off x="1557438" y="55397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BBD13E-C376-2944-9BDD-EE0E0D4ED1A2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467F2F-4D78-E34B-BB4D-C405668FB245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049" y="52137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55801" y="2851854"/>
            <a:ext cx="23621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2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38404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08 0.00046 L 0.09635 0.00046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06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549401" y="2267654"/>
            <a:ext cx="49275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2nd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11886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Honor Code</a:t>
            </a:r>
          </a:p>
        </p:txBody>
      </p:sp>
    </p:spTree>
    <p:extLst>
      <p:ext uri="{BB962C8B-B14F-4D97-AF65-F5344CB8AC3E}">
        <p14:creationId xmlns:p14="http://schemas.microsoft.com/office/powerpoint/2010/main" val="2368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06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55801" y="2547054"/>
            <a:ext cx="2336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2nd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16751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4000A7-22C7-0247-B2BB-095FD3FD82C7}"/>
              </a:ext>
            </a:extLst>
          </p:cNvPr>
          <p:cNvGrpSpPr/>
          <p:nvPr/>
        </p:nvGrpSpPr>
        <p:grpSpPr>
          <a:xfrm>
            <a:off x="2365094" y="55397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D81825-7E07-BB45-898C-8565729CB006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8259D-AAF4-DB48-A5CB-B52C7559039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06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55801" y="2826454"/>
            <a:ext cx="2336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2nd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148422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8664 0.00046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34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55801" y="2826454"/>
            <a:ext cx="2336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30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2nd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4110492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34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536701" y="2267654"/>
            <a:ext cx="48894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3rd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2390619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B244EC2-FC6B-5145-8F46-3FD1E359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55" y="529043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34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81201" y="2559754"/>
            <a:ext cx="22732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3rd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39696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B244EC2-FC6B-5145-8F46-3FD1E359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55" y="529043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A97A0-CAE4-0646-83C4-B50B37585583}"/>
              </a:ext>
            </a:extLst>
          </p:cNvPr>
          <p:cNvGrpSpPr/>
          <p:nvPr/>
        </p:nvGrpSpPr>
        <p:grpSpPr>
          <a:xfrm>
            <a:off x="3172750" y="55397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7B1B90-8D3A-444B-98A2-474A8D85AE70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F0A2D6-099B-5143-8D1F-E47961E25506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3449" y="52264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93901" y="2813754"/>
            <a:ext cx="1447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3rd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266182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139 L 0.08663 -0.00139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B244EC2-FC6B-5145-8F46-3FD1E359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55" y="529043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2391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574801" y="2254954"/>
            <a:ext cx="49148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4th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4207317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6-06-20 at 10.52.43 AM.png">
            <a:extLst>
              <a:ext uri="{FF2B5EF4-FFF2-40B4-BE49-F238E27FC236}">
                <a16:creationId xmlns:a16="http://schemas.microsoft.com/office/drawing/2014/main" id="{05264F75-C2D3-5C42-9D7C-BAAAA9C9A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555" y="5277734"/>
            <a:ext cx="717630" cy="729205"/>
          </a:xfrm>
          <a:prstGeom prst="rect">
            <a:avLst/>
          </a:prstGeom>
        </p:spPr>
      </p:pic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B244EC2-FC6B-5145-8F46-3FD1E359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55" y="529043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2391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93901" y="2534354"/>
            <a:ext cx="2285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4th</a:t>
            </a:r>
            <a:r>
              <a:rPr lang="en-US" dirty="0"/>
              <a:t> time through loop</a:t>
            </a:r>
          </a:p>
        </p:txBody>
      </p:sp>
    </p:spTree>
    <p:extLst>
      <p:ext uri="{BB962C8B-B14F-4D97-AF65-F5344CB8AC3E}">
        <p14:creationId xmlns:p14="http://schemas.microsoft.com/office/powerpoint/2010/main" val="18586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6-06-20 at 10.52.43 AM.png">
            <a:extLst>
              <a:ext uri="{FF2B5EF4-FFF2-40B4-BE49-F238E27FC236}">
                <a16:creationId xmlns:a16="http://schemas.microsoft.com/office/drawing/2014/main" id="{05264F75-C2D3-5C42-9D7C-BAAAA9C9A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9555" y="5277734"/>
            <a:ext cx="717630" cy="729205"/>
          </a:xfrm>
          <a:prstGeom prst="rect">
            <a:avLst/>
          </a:prstGeom>
        </p:spPr>
      </p:pic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B244EC2-FC6B-5145-8F46-3FD1E359FA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9455" y="5290434"/>
            <a:ext cx="717630" cy="729205"/>
          </a:xfrm>
          <a:prstGeom prst="rect">
            <a:avLst/>
          </a:prstGeom>
        </p:spPr>
      </p:pic>
      <p:pic>
        <p:nvPicPr>
          <p:cNvPr id="23" name="Picture 22" descr="Screen Shot 2016-06-20 at 10.52.43 AM.png">
            <a:extLst>
              <a:ext uri="{FF2B5EF4-FFF2-40B4-BE49-F238E27FC236}">
                <a16:creationId xmlns:a16="http://schemas.microsoft.com/office/drawing/2014/main" id="{87C06E59-7820-0642-98C0-5CA96A10F9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255" y="52777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pic>
        <p:nvPicPr>
          <p:cNvPr id="38" name="Picture 37" descr="Screen Shot 2016-06-20 at 10.52.43 AM.png">
            <a:extLst>
              <a:ext uri="{FF2B5EF4-FFF2-40B4-BE49-F238E27FC236}">
                <a16:creationId xmlns:a16="http://schemas.microsoft.com/office/drawing/2014/main" id="{D594D4FF-A661-9049-9FC9-5594EAA57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3055" y="5265034"/>
            <a:ext cx="717630" cy="72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3AAE0D-D77C-4349-92A7-2E20F7010C52}"/>
              </a:ext>
            </a:extLst>
          </p:cNvPr>
          <p:cNvSpPr/>
          <p:nvPr/>
        </p:nvSpPr>
        <p:spPr>
          <a:xfrm>
            <a:off x="1140749" y="5098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8D1AF-6CCF-5C4C-B814-A36E295B66AC}"/>
              </a:ext>
            </a:extLst>
          </p:cNvPr>
          <p:cNvGrpSpPr/>
          <p:nvPr/>
        </p:nvGrpSpPr>
        <p:grpSpPr>
          <a:xfrm>
            <a:off x="3980406" y="55397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917D43-9AF5-C440-B715-6EEB9C4D4A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7E425E-97DE-DB42-91D0-DF53CD16825F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1C87959-9B47-5F42-9467-AB0163B43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239151"/>
            <a:ext cx="816735" cy="821080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143CEF-1D1C-B540-8EB6-8F0F66661E07}"/>
              </a:ext>
            </a:extLst>
          </p:cNvPr>
          <p:cNvSpPr/>
          <p:nvPr/>
        </p:nvSpPr>
        <p:spPr>
          <a:xfrm>
            <a:off x="1993901" y="2826454"/>
            <a:ext cx="2285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20D22-F6E8-8944-9737-7A5A87666A89}"/>
              </a:ext>
            </a:extLst>
          </p:cNvPr>
          <p:cNvSpPr txBox="1"/>
          <p:nvPr/>
        </p:nvSpPr>
        <p:spPr>
          <a:xfrm>
            <a:off x="1435100" y="4470400"/>
            <a:ext cx="226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4th</a:t>
            </a:r>
            <a:r>
              <a:rPr lang="en-US" dirty="0"/>
              <a:t> time through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7AF35-8932-EA4F-9807-D3D0D6F6F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220" y="1092200"/>
            <a:ext cx="5254429" cy="2432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98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for(</a:t>
            </a:r>
            <a:r>
              <a:rPr lang="en-US" sz="2200" dirty="0" err="1"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4;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we want</a:t>
            </a:r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z="2200" dirty="0">
                <a:latin typeface="Courier"/>
                <a:cs typeface="Courier"/>
              </a:rPr>
              <a:t>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3;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int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= 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3;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93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11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Fence Post Problem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76982" y="5752618"/>
            <a:ext cx="431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Also </a:t>
            </a:r>
            <a:r>
              <a:rPr lang="en-US"/>
              <a:t>sometimes called an Off By One Error</a:t>
            </a:r>
          </a:p>
        </p:txBody>
      </p:sp>
    </p:spTree>
    <p:extLst>
      <p:ext uri="{BB962C8B-B14F-4D97-AF65-F5344CB8AC3E}">
        <p14:creationId xmlns:p14="http://schemas.microsoft.com/office/powerpoint/2010/main" val="1840639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Unstoppable</a:t>
            </a:r>
          </a:p>
        </p:txBody>
      </p:sp>
    </p:spTree>
    <p:extLst>
      <p:ext uri="{BB962C8B-B14F-4D97-AF65-F5344CB8AC3E}">
        <p14:creationId xmlns:p14="http://schemas.microsoft.com/office/powerpoint/2010/main" val="836078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repeat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While </a:t>
            </a:r>
            <a:r>
              <a:rPr lang="en-US" dirty="0" err="1"/>
              <a:t>Karel</a:t>
            </a:r>
            <a:r>
              <a:rPr lang="en-US" dirty="0"/>
              <a:t> is in Java, when you program your </a:t>
            </a:r>
            <a:r>
              <a:rPr lang="en-US" dirty="0" err="1"/>
              <a:t>Karel</a:t>
            </a:r>
            <a:r>
              <a:rPr lang="en-US" dirty="0"/>
              <a:t> assignment we ask that you stick to the concepts in the course reader</a:t>
            </a:r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58769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</a:t>
            </a:r>
            <a:r>
              <a:rPr lang="en-US" altLang="x-none" b="1" i="1" dirty="0">
                <a:latin typeface="Calibri" charset="0"/>
              </a:rPr>
              <a:t>Table 1</a:t>
            </a:r>
            <a:r>
              <a:rPr lang="en-US" altLang="x-none" i="1" dirty="0">
                <a:latin typeface="Calibri" charset="0"/>
              </a:rPr>
              <a:t> on page 18 of the Karel </a:t>
            </a:r>
            <a:r>
              <a:rPr lang="en-US" altLang="x-none" i="1" dirty="0" err="1">
                <a:latin typeface="Calibri" charset="0"/>
              </a:rPr>
              <a:t>coursereader</a:t>
            </a:r>
            <a:r>
              <a:rPr lang="en-US" altLang="x-none" i="1" dirty="0">
                <a:latin typeface="Calibri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Possible Conditions</a:t>
            </a:r>
          </a:p>
        </p:txBody>
      </p:sp>
    </p:spTree>
    <p:extLst>
      <p:ext uri="{BB962C8B-B14F-4D97-AF65-F5344CB8AC3E}">
        <p14:creationId xmlns:p14="http://schemas.microsoft.com/office/powerpoint/2010/main" val="903746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i="1" dirty="0">
                <a:latin typeface="Courier"/>
                <a:cs typeface="Courier"/>
              </a:rPr>
              <a:t>condition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repeat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3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i="1" dirty="0">
                <a:latin typeface="Courier"/>
                <a:cs typeface="Courier"/>
              </a:rPr>
              <a:t>code to repeat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0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Code that Works in Any World</a:t>
            </a:r>
          </a:p>
        </p:txBody>
      </p:sp>
    </p:spTree>
    <p:extLst>
      <p:ext uri="{BB962C8B-B14F-4D97-AF65-F5344CB8AC3E}">
        <p14:creationId xmlns:p14="http://schemas.microsoft.com/office/powerpoint/2010/main" val="2043018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</p:spTree>
    <p:extLst>
      <p:ext uri="{BB962C8B-B14F-4D97-AF65-F5344CB8AC3E}">
        <p14:creationId xmlns:p14="http://schemas.microsoft.com/office/powerpoint/2010/main" val="798799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</p:spTree>
    <p:extLst>
      <p:ext uri="{BB962C8B-B14F-4D97-AF65-F5344CB8AC3E}">
        <p14:creationId xmlns:p14="http://schemas.microsoft.com/office/powerpoint/2010/main" val="278268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A951B2-D36F-ED4F-83FF-432934CFA3B0}"/>
              </a:ext>
            </a:extLst>
          </p:cNvPr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85E5EC-4519-214A-A7AF-BDFBB2BCD96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BA049-B5C5-8D4B-A399-17EEACBE51F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016001" y="2013654"/>
            <a:ext cx="3428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63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A951B2-D36F-ED4F-83FF-432934CFA3B0}"/>
              </a:ext>
            </a:extLst>
          </p:cNvPr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85E5EC-4519-214A-A7AF-BDFBB2BCD96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BA049-B5C5-8D4B-A399-17EEACBE51F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371601" y="2839154"/>
            <a:ext cx="43942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21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A951B2-D36F-ED4F-83FF-432934CFA3B0}"/>
              </a:ext>
            </a:extLst>
          </p:cNvPr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85E5EC-4519-214A-A7AF-BDFBB2BCD96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BA049-B5C5-8D4B-A399-17EEACBE51F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32001" y="3093154"/>
            <a:ext cx="2273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A951B2-D36F-ED4F-83FF-432934CFA3B0}"/>
              </a:ext>
            </a:extLst>
          </p:cNvPr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B85E5EC-4519-214A-A7AF-BDFBB2BCD96B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BA049-B5C5-8D4B-A399-17EEACBE51F3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32001" y="3385254"/>
            <a:ext cx="227330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2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07 -0.00139 L 0.09357 -0.00139 " pathEditMode="relative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62101" y="3664654"/>
            <a:ext cx="3174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90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49401" y="2839154"/>
            <a:ext cx="40766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2530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19301" y="3105854"/>
            <a:ext cx="22478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C50B5B-1989-8046-AEFD-18CE429C3C76}"/>
              </a:ext>
            </a:extLst>
          </p:cNvPr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F21C6EE-8798-8E48-B077-FAA96AABF8AD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BC9D38-4639-F94C-A6B6-FBBB81E1E9C7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08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19301" y="3385254"/>
            <a:ext cx="22478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046 L 0.08941 0.000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36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36701" y="3690054"/>
            <a:ext cx="380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133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36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36701" y="2839154"/>
            <a:ext cx="40639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45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5A98779-9873-E643-BD6F-34121219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655" y="5480934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36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32001" y="3118554"/>
            <a:ext cx="2209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5A98779-9873-E643-BD6F-34121219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655" y="5480934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5CD7C6-D6A6-B14C-AEBA-7845ADEB8C58}"/>
              </a:ext>
            </a:extLst>
          </p:cNvPr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C5BCFF-1D8C-1A4A-A2D0-664B8EB15FFC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7103A77-7E69-6F4A-AC1F-CD74E8F7C0DA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36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2032001" y="3385254"/>
            <a:ext cx="22097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6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139 L 0.0908 -0.00139 " pathEditMode="relative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 Shot 2016-06-20 at 10.52.43 AM.png">
            <a:extLst>
              <a:ext uri="{FF2B5EF4-FFF2-40B4-BE49-F238E27FC236}">
                <a16:creationId xmlns:a16="http://schemas.microsoft.com/office/drawing/2014/main" id="{C5A98779-9873-E643-BD6F-341212199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655" y="5480934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>
            <a:extLst>
              <a:ext uri="{FF2B5EF4-FFF2-40B4-BE49-F238E27FC236}">
                <a16:creationId xmlns:a16="http://schemas.microsoft.com/office/drawing/2014/main" id="{4FEC8556-630E-7845-BC9E-DB568DB3A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455" y="5468234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>
            <a:extLst>
              <a:ext uri="{FF2B5EF4-FFF2-40B4-BE49-F238E27FC236}">
                <a16:creationId xmlns:a16="http://schemas.microsoft.com/office/drawing/2014/main" id="{E327FF68-1DA8-1142-B718-55EAC938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BeeperLine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SuperKarel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2351D-2D1E-A24C-A87D-57B3965AC7A9}"/>
              </a:ext>
            </a:extLst>
          </p:cNvPr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CE3BB-3D50-9C46-8344-BF63F732731B}"/>
              </a:ext>
            </a:extLst>
          </p:cNvPr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3147DD-8942-564B-BB36-E38280AA31BF}"/>
                </a:ext>
              </a:extLst>
            </p:cNvPr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DC300B-571A-494C-82D5-25337579C400}"/>
                </a:ext>
              </a:extLst>
            </p:cNvPr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ACA32AD-0406-AD47-B9EA-54100240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449" y="5429651"/>
            <a:ext cx="816735" cy="82108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25F2B2-0F0E-A349-9B17-539883DA78BE}"/>
              </a:ext>
            </a:extLst>
          </p:cNvPr>
          <p:cNvSpPr/>
          <p:nvPr/>
        </p:nvSpPr>
        <p:spPr>
          <a:xfrm>
            <a:off x="1549401" y="3690054"/>
            <a:ext cx="34289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2199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2801</TotalTime>
  <Words>4658</Words>
  <Application>Microsoft Macintosh PowerPoint</Application>
  <PresentationFormat>On-screen Show (4:3)</PresentationFormat>
  <Paragraphs>1774</Paragraphs>
  <Slides>147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61" baseType="lpstr">
      <vt:lpstr>ＭＳ Ｐゴシック</vt:lpstr>
      <vt:lpstr>Arial</vt:lpstr>
      <vt:lpstr>Calibri</vt:lpstr>
      <vt:lpstr>Century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Monaco</vt:lpstr>
      <vt:lpstr>Ubuntu Mono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51</cp:revision>
  <cp:lastPrinted>2018-01-10T20:10:12Z</cp:lastPrinted>
  <dcterms:created xsi:type="dcterms:W3CDTF">2016-06-20T07:42:18Z</dcterms:created>
  <dcterms:modified xsi:type="dcterms:W3CDTF">2018-04-04T20:16:34Z</dcterms:modified>
</cp:coreProperties>
</file>